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www.un.org/en/observances/ending-plastic-pollution" TargetMode="External"/><Relationship Id="rId5"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image" Target="../media/image-3-3.pn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7" Type="http://schemas.openxmlformats.org/officeDocument/2006/relationships/slideLayout" Target="../slideLayouts/slideLayout1.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1782008"/>
            <a:ext cx="7477601" cy="1916430"/>
          </a:xfrm>
          <a:prstGeom prst="rect">
            <a:avLst/>
          </a:prstGeom>
          <a:noFill/>
          <a:ln/>
        </p:spPr>
        <p:txBody>
          <a:bodyPr wrap="square" rtlCol="0" anchor="t"/>
          <a:lstStyle/>
          <a:p>
            <a:pPr indent="0" marL="0">
              <a:lnSpc>
                <a:spcPts val="7545"/>
              </a:lnSpc>
              <a:buNone/>
            </a:pPr>
            <a:r>
              <a:rPr lang="en-US" sz="6036" b="1" dirty="0">
                <a:solidFill>
                  <a:srgbClr val="FFFFFF"/>
                </a:solidFill>
                <a:latin typeface="Nunito" pitchFamily="34" charset="0"/>
                <a:ea typeface="Nunito" pitchFamily="34" charset="-122"/>
                <a:cs typeface="Nunito" pitchFamily="34" charset="-120"/>
              </a:rPr>
              <a:t>Smart Dustbin with Capacity Monitoring</a:t>
            </a:r>
            <a:endParaRPr lang="en-US" sz="6036" dirty="0"/>
          </a:p>
        </p:txBody>
      </p:sp>
      <p:sp>
        <p:nvSpPr>
          <p:cNvPr id="6" name="Text 2"/>
          <p:cNvSpPr/>
          <p:nvPr/>
        </p:nvSpPr>
        <p:spPr>
          <a:xfrm>
            <a:off x="833199" y="4031694"/>
            <a:ext cx="7477601" cy="1421606"/>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Introducing a revolutionary waste management solution that combines sensor technology and real-time capacity monitoring to revolutionize how we manage our waste. This smart dustbin is designed to optimize efficiency and reduce environmental impact.</a:t>
            </a:r>
            <a:endParaRPr lang="en-US" sz="1750" dirty="0"/>
          </a:p>
        </p:txBody>
      </p:sp>
      <p:sp>
        <p:nvSpPr>
          <p:cNvPr id="7" name="Shape 3"/>
          <p:cNvSpPr/>
          <p:nvPr/>
        </p:nvSpPr>
        <p:spPr>
          <a:xfrm>
            <a:off x="4394240" y="5703213"/>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4401860" y="5710833"/>
            <a:ext cx="340162" cy="340162"/>
          </a:xfrm>
          <a:prstGeom prst="rect">
            <a:avLst/>
          </a:prstGeom>
        </p:spPr>
      </p:pic>
      <p:sp>
        <p:nvSpPr>
          <p:cNvPr id="9" name="Text 4"/>
          <p:cNvSpPr/>
          <p:nvPr/>
        </p:nvSpPr>
        <p:spPr>
          <a:xfrm>
            <a:off x="3489246" y="6058614"/>
            <a:ext cx="2165509" cy="388858"/>
          </a:xfrm>
          <a:prstGeom prst="rect">
            <a:avLst/>
          </a:prstGeom>
          <a:noFill/>
          <a:ln/>
        </p:spPr>
        <p:txBody>
          <a:bodyPr wrap="none" rtlCol="0" anchor="t"/>
          <a:lstStyle/>
          <a:p>
            <a:pPr algn="ctr" indent="0" marL="0">
              <a:lnSpc>
                <a:spcPts val="3062"/>
              </a:lnSpc>
              <a:buNone/>
            </a:pPr>
            <a:r>
              <a:rPr lang="en-US" sz="2187" b="1" dirty="0">
                <a:solidFill>
                  <a:srgbClr val="FFFFFF"/>
                </a:solidFill>
                <a:latin typeface="PT Sans" pitchFamily="34" charset="0"/>
                <a:ea typeface="PT Sans" pitchFamily="34" charset="-122"/>
                <a:cs typeface="PT Sans" pitchFamily="34" charset="-120"/>
              </a:rPr>
              <a:t>by PRAGADEESH S</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7620" y="0"/>
            <a:ext cx="5486400" cy="8229600"/>
          </a:xfrm>
          <a:prstGeom prst="rect">
            <a:avLst/>
          </a:prstGeom>
        </p:spPr>
      </p:pic>
      <p:sp>
        <p:nvSpPr>
          <p:cNvPr id="5" name="Text 1"/>
          <p:cNvSpPr/>
          <p:nvPr/>
        </p:nvSpPr>
        <p:spPr>
          <a:xfrm>
            <a:off x="6319599" y="1654493"/>
            <a:ext cx="7477601" cy="1388745"/>
          </a:xfrm>
          <a:prstGeom prst="rect">
            <a:avLst/>
          </a:prstGeom>
          <a:noFill/>
          <a:ln/>
        </p:spPr>
        <p:txBody>
          <a:bodyPr wrap="squar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Reduced Environmental Impact</a:t>
            </a:r>
            <a:endParaRPr lang="en-US" sz="4374" dirty="0"/>
          </a:p>
        </p:txBody>
      </p:sp>
      <p:sp>
        <p:nvSpPr>
          <p:cNvPr id="6" name="Text 2"/>
          <p:cNvSpPr/>
          <p:nvPr/>
        </p:nvSpPr>
        <p:spPr>
          <a:xfrm>
            <a:off x="6319599" y="3376493"/>
            <a:ext cx="7477601" cy="3198614"/>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The Smart Dustbin's capacity monitoring system not only improves waste management efficiency, but also has a significant positive impact on the environment. By enabling users to track their waste levels in real-time, the dustbin encourages more mindful and responsible disposal habits, reducing the amount of waste that ends up in landfills or oceans. </a:t>
            </a:r>
            <a:pPr indent="0" marL="0">
              <a:lnSpc>
                <a:spcPts val="2799"/>
              </a:lnSpc>
              <a:buNone/>
            </a:pPr>
            <a:r>
              <a:rPr lang="en-US" sz="1750" b="1" dirty="0">
                <a:solidFill>
                  <a:srgbClr val="FFFFFF"/>
                </a:solidFill>
                <a:latin typeface="PT Sans" pitchFamily="34" charset="0"/>
                <a:ea typeface="PT Sans" pitchFamily="34" charset="-122"/>
                <a:cs typeface="PT Sans" pitchFamily="34" charset="-120"/>
              </a:rPr>
              <a:t>This, in turn, helps conserve natural resources, minimize greenhouse gas emissions, and protect delicate ecosystems.</a:t>
            </a:r>
            <a:pPr indent="0" marL="0">
              <a:lnSpc>
                <a:spcPts val="2799"/>
              </a:lnSpc>
              <a:buNone/>
            </a:pPr>
            <a:r>
              <a:rPr lang="en-US" sz="1750" dirty="0">
                <a:solidFill>
                  <a:srgbClr val="FFFFFF"/>
                </a:solidFill>
                <a:latin typeface="PT Sans" pitchFamily="34" charset="0"/>
                <a:ea typeface="PT Sans" pitchFamily="34" charset="-122"/>
                <a:cs typeface="PT Sans" pitchFamily="34" charset="-120"/>
              </a:rPr>
              <a:t> Additionally, the data collected by the dustbin can be used to optimize waste collection routes, further reducing the environmental footprint of waste management operations.</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996434"/>
            <a:ext cx="7477601" cy="1388745"/>
          </a:xfrm>
          <a:prstGeom prst="rect">
            <a:avLst/>
          </a:prstGeom>
          <a:noFill/>
          <a:ln/>
        </p:spPr>
        <p:txBody>
          <a:bodyPr wrap="squar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Introduction to the Smart Dustbin</a:t>
            </a:r>
            <a:endParaRPr lang="en-US" sz="4374" dirty="0"/>
          </a:p>
        </p:txBody>
      </p:sp>
      <p:sp>
        <p:nvSpPr>
          <p:cNvPr id="6" name="Text 2"/>
          <p:cNvSpPr/>
          <p:nvPr/>
        </p:nvSpPr>
        <p:spPr>
          <a:xfrm>
            <a:off x="833199" y="2718435"/>
            <a:ext cx="7477601" cy="2132409"/>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The smart dustbin is an innovative solution designed to revolutionize waste management. Equipped with advanced sensors, this intelligent bin can automatically monitor and track its fill level, providing users with real-time data on the amount of waste it contains. By harnessing the power of technology, the smart dustbin aims to streamline and optimize the waste collection process, making it more efficient and eco-friendly.</a:t>
            </a:r>
            <a:endParaRPr lang="en-US" sz="1750" dirty="0"/>
          </a:p>
        </p:txBody>
      </p:sp>
      <p:sp>
        <p:nvSpPr>
          <p:cNvPr id="7" name="Text 3"/>
          <p:cNvSpPr/>
          <p:nvPr/>
        </p:nvSpPr>
        <p:spPr>
          <a:xfrm>
            <a:off x="833199" y="5100757"/>
            <a:ext cx="7477601" cy="2132409"/>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At the heart of the smart dustbin lies a sophisticated capacity monitoring system that utilizes cutting-edge sensors to detect the volume of waste. This data is then relayed to a connected app or dashboard, allowing users to monitor the fill level and plan their waste disposal routines accordingly. With this innovative technology, users can avoid overfilling bins and ensure timely emptying, contributing to a more sustainable waste management ecosystem.</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1177052"/>
            <a:ext cx="7477601" cy="1110853"/>
          </a:xfrm>
          <a:prstGeom prst="rect">
            <a:avLst/>
          </a:prstGeom>
          <a:noFill/>
          <a:ln/>
        </p:spPr>
        <p:txBody>
          <a:bodyPr wrap="square" rtlCol="0" anchor="t"/>
          <a:lstStyle/>
          <a:p>
            <a:pPr indent="0" marL="0">
              <a:lnSpc>
                <a:spcPts val="4374"/>
              </a:lnSpc>
              <a:buNone/>
            </a:pPr>
            <a:r>
              <a:rPr lang="en-US" sz="3499" b="1" dirty="0">
                <a:solidFill>
                  <a:srgbClr val="FFFFFF"/>
                </a:solidFill>
                <a:latin typeface="Nunito" pitchFamily="34" charset="0"/>
                <a:ea typeface="Nunito" pitchFamily="34" charset="-122"/>
                <a:cs typeface="Nunito" pitchFamily="34" charset="-120"/>
              </a:rPr>
              <a:t>Importance of Efficient Waste Management</a:t>
            </a:r>
            <a:endParaRPr lang="en-US" sz="3499" dirty="0"/>
          </a:p>
        </p:txBody>
      </p:sp>
      <p:sp>
        <p:nvSpPr>
          <p:cNvPr id="6" name="Text 2"/>
          <p:cNvSpPr/>
          <p:nvPr/>
        </p:nvSpPr>
        <p:spPr>
          <a:xfrm>
            <a:off x="833199" y="2537817"/>
            <a:ext cx="7477601" cy="2487811"/>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Effective waste management is crucial for maintaining a clean, sustainable, and environmentally-friendly society. </a:t>
            </a:r>
            <a:pPr indent="0" marL="0">
              <a:lnSpc>
                <a:spcPts val="2799"/>
              </a:lnSpc>
              <a:buNone/>
            </a:pPr>
            <a:r>
              <a:rPr lang="en-US" sz="1750" b="1" dirty="0">
                <a:solidFill>
                  <a:srgbClr val="FFFFFF"/>
                </a:solidFill>
                <a:latin typeface="PT Sans" pitchFamily="34" charset="0"/>
                <a:ea typeface="PT Sans" pitchFamily="34" charset="-122"/>
                <a:cs typeface="PT Sans" pitchFamily="34" charset="-120"/>
              </a:rPr>
              <a:t>Improper waste disposal can lead to serious health and environmental problems</a:t>
            </a:r>
            <a:pPr indent="0" marL="0">
              <a:lnSpc>
                <a:spcPts val="2799"/>
              </a:lnSpc>
              <a:buNone/>
            </a:pPr>
            <a:r>
              <a:rPr lang="en-US" sz="1750" dirty="0">
                <a:solidFill>
                  <a:srgbClr val="FFFFFF"/>
                </a:solidFill>
                <a:latin typeface="PT Sans" pitchFamily="34" charset="0"/>
                <a:ea typeface="PT Sans" pitchFamily="34" charset="-122"/>
                <a:cs typeface="PT Sans" pitchFamily="34" charset="-120"/>
              </a:rPr>
              <a:t>, such as the spread of diseases, pollution of air and water sources, and the depletion of natural resources. By implementing </a:t>
            </a:r>
            <a:pPr indent="0" marL="0">
              <a:lnSpc>
                <a:spcPts val="2799"/>
              </a:lnSpc>
              <a:buNone/>
            </a:pPr>
            <a:r>
              <a:rPr lang="en-US" sz="1750" b="1" dirty="0">
                <a:solidFill>
                  <a:srgbClr val="FFFFFF"/>
                </a:solidFill>
                <a:latin typeface="PT Sans" pitchFamily="34" charset="0"/>
                <a:ea typeface="PT Sans" pitchFamily="34" charset="-122"/>
                <a:cs typeface="PT Sans" pitchFamily="34" charset="-120"/>
              </a:rPr>
              <a:t>smart and efficient waste management systems</a:t>
            </a:r>
            <a:pPr indent="0" marL="0">
              <a:lnSpc>
                <a:spcPts val="2799"/>
              </a:lnSpc>
              <a:buNone/>
            </a:pPr>
            <a:r>
              <a:rPr lang="en-US" sz="1750" dirty="0">
                <a:solidFill>
                  <a:srgbClr val="FFFFFF"/>
                </a:solidFill>
                <a:latin typeface="PT Sans" pitchFamily="34" charset="0"/>
                <a:ea typeface="PT Sans" pitchFamily="34" charset="-122"/>
                <a:cs typeface="PT Sans" pitchFamily="34" charset="-120"/>
              </a:rPr>
              <a:t>, communities can significantly reduce their environmental impact, conserve valuable resources, and create a healthier living environment for all.</a:t>
            </a:r>
            <a:endParaRPr lang="en-US" sz="1750" dirty="0"/>
          </a:p>
        </p:txBody>
      </p:sp>
      <p:sp>
        <p:nvSpPr>
          <p:cNvPr id="7" name="Text 3"/>
          <p:cNvSpPr/>
          <p:nvPr/>
        </p:nvSpPr>
        <p:spPr>
          <a:xfrm>
            <a:off x="833199" y="5275540"/>
            <a:ext cx="7477601" cy="1777008"/>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Furthermore, effective waste management </a:t>
            </a:r>
            <a:pPr indent="0" marL="0">
              <a:lnSpc>
                <a:spcPts val="2799"/>
              </a:lnSpc>
              <a:buNone/>
            </a:pPr>
            <a:r>
              <a:rPr lang="en-US" sz="1750" b="1" dirty="0">
                <a:solidFill>
                  <a:srgbClr val="FFFFFF"/>
                </a:solidFill>
                <a:latin typeface="PT Sans" pitchFamily="34" charset="0"/>
                <a:ea typeface="PT Sans" pitchFamily="34" charset="-122"/>
                <a:cs typeface="PT Sans" pitchFamily="34" charset="-120"/>
              </a:rPr>
              <a:t>supports the circular economy</a:t>
            </a:r>
            <a:pPr indent="0" marL="0">
              <a:lnSpc>
                <a:spcPts val="2799"/>
              </a:lnSpc>
              <a:buNone/>
            </a:pPr>
            <a:r>
              <a:rPr lang="en-US" sz="1750" dirty="0">
                <a:solidFill>
                  <a:srgbClr val="FFFFFF"/>
                </a:solidFill>
                <a:latin typeface="PT Sans" pitchFamily="34" charset="0"/>
                <a:ea typeface="PT Sans" pitchFamily="34" charset="-122"/>
                <a:cs typeface="PT Sans" pitchFamily="34" charset="-120"/>
              </a:rPr>
              <a:t> by enabling the recycling and reuse of materials, reducing the need for landfills and incineration. This, in turn, </a:t>
            </a:r>
            <a:pPr indent="0" marL="0">
              <a:lnSpc>
                <a:spcPts val="2799"/>
              </a:lnSpc>
              <a:buNone/>
            </a:pPr>
            <a:r>
              <a:rPr lang="en-US" sz="1750" b="1" dirty="0">
                <a:solidFill>
                  <a:srgbClr val="FFFFFF"/>
                </a:solidFill>
                <a:latin typeface="PT Sans" pitchFamily="34" charset="0"/>
                <a:ea typeface="PT Sans" pitchFamily="34" charset="-122"/>
                <a:cs typeface="PT Sans" pitchFamily="34" charset="-120"/>
              </a:rPr>
              <a:t>contributes to the sustainability of our planet</a:t>
            </a:r>
            <a:pPr indent="0" marL="0">
              <a:lnSpc>
                <a:spcPts val="2799"/>
              </a:lnSpc>
              <a:buNone/>
            </a:pPr>
            <a:r>
              <a:rPr lang="en-US" sz="1750" dirty="0">
                <a:solidFill>
                  <a:srgbClr val="FFFFFF"/>
                </a:solidFill>
                <a:latin typeface="PT Sans" pitchFamily="34" charset="0"/>
                <a:ea typeface="PT Sans" pitchFamily="34" charset="-122"/>
                <a:cs typeface="PT Sans" pitchFamily="34" charset="-120"/>
              </a:rPr>
              <a:t> and helps mitigate the effects of climate change. </a:t>
            </a:r>
            <a:pPr indent="0" marL="0">
              <a:lnSpc>
                <a:spcPts val="2799"/>
              </a:lnSpc>
              <a:buNone/>
            </a:pPr>
            <a:r>
              <a:rPr lang="en-US" sz="1750" u="sng" dirty="0">
                <a:solidFill>
                  <a:srgbClr val="F2B42D"/>
                </a:solidFill>
                <a:latin typeface="PT Sans" pitchFamily="34" charset="0"/>
                <a:ea typeface="PT Sans" pitchFamily="34" charset="-122"/>
                <a:cs typeface="PT Sans" pitchFamily="34" charset="-120"/>
                <a:hlinkClick r:id="rId3" invalidUrl="" action="" tgtFrame="" tooltip="" history="1" highlightClick="0" endSnd="0">
                  <a:extLst>
                    <a:ext uri="{A12FA001-AC4F-418D-AE19-62706E023703}">
                      <ahyp:hlinkClr xmlns:ahyp="http://schemas.microsoft.com/office/drawing/2018/hyperlinkcolor" val="tx"/>
                    </a:ext>
                  </a:extLst>
                </a:hlinkClick>
              </a:rPr>
              <a:t>Sustainable waste management</a:t>
            </a:r>
            <a:pPr indent="0" marL="0">
              <a:lnSpc>
                <a:spcPts val="2799"/>
              </a:lnSpc>
              <a:buNone/>
            </a:pPr>
            <a:r>
              <a:rPr lang="en-US" sz="1750" dirty="0">
                <a:solidFill>
                  <a:srgbClr val="FFFFFF"/>
                </a:solidFill>
                <a:latin typeface="PT Sans" pitchFamily="34" charset="0"/>
                <a:ea typeface="PT Sans" pitchFamily="34" charset="-122"/>
                <a:cs typeface="PT Sans" pitchFamily="34" charset="-120"/>
              </a:rPr>
              <a:t> is a key component of creating a more sustainable future for all.</a:t>
            </a:r>
            <a:endParaRPr lang="en-US" sz="1750" dirty="0"/>
          </a:p>
        </p:txBody>
      </p:sp>
      <p:pic>
        <p:nvPicPr>
          <p:cNvPr id="8" name="Image 2"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743"/>
          </a:xfrm>
          <a:prstGeom prst="rect">
            <a:avLst/>
          </a:prstGeom>
          <a:solidFill>
            <a:srgbClr val="00002E">
              <a:alpha val="75000"/>
            </a:srgbClr>
          </a:solidFill>
          <a:ln/>
        </p:spPr>
      </p:sp>
      <p:sp>
        <p:nvSpPr>
          <p:cNvPr id="4" name="Text 1"/>
          <p:cNvSpPr/>
          <p:nvPr/>
        </p:nvSpPr>
        <p:spPr>
          <a:xfrm>
            <a:off x="2547104" y="586502"/>
            <a:ext cx="7332583" cy="666512"/>
          </a:xfrm>
          <a:prstGeom prst="rect">
            <a:avLst/>
          </a:prstGeom>
          <a:noFill/>
          <a:ln/>
        </p:spPr>
        <p:txBody>
          <a:bodyPr wrap="none" rtlCol="0" anchor="t"/>
          <a:lstStyle/>
          <a:p>
            <a:pPr indent="0" marL="0">
              <a:lnSpc>
                <a:spcPts val="5249"/>
              </a:lnSpc>
              <a:buNone/>
            </a:pPr>
            <a:r>
              <a:rPr lang="en-US" sz="4199" b="1" dirty="0">
                <a:solidFill>
                  <a:srgbClr val="FFFFFF"/>
                </a:solidFill>
                <a:latin typeface="Nunito" pitchFamily="34" charset="0"/>
                <a:ea typeface="Nunito" pitchFamily="34" charset="-122"/>
                <a:cs typeface="Nunito" pitchFamily="34" charset="-120"/>
              </a:rPr>
              <a:t>Features of the Smart Dustbin</a:t>
            </a:r>
            <a:endParaRPr lang="en-US" sz="4199" dirty="0"/>
          </a:p>
        </p:txBody>
      </p:sp>
      <p:sp>
        <p:nvSpPr>
          <p:cNvPr id="5" name="Shape 2"/>
          <p:cNvSpPr/>
          <p:nvPr/>
        </p:nvSpPr>
        <p:spPr>
          <a:xfrm>
            <a:off x="2547104" y="1679615"/>
            <a:ext cx="2965371" cy="1832729"/>
          </a:xfrm>
          <a:prstGeom prst="roundRect">
            <a:avLst>
              <a:gd name="adj" fmla="val 20950"/>
            </a:avLst>
          </a:prstGeom>
          <a:noFill/>
          <a:ln w="22860">
            <a:solidFill>
              <a:srgbClr val="F2B42D"/>
            </a:solidFill>
            <a:prstDash val="solid"/>
          </a:ln>
        </p:spPr>
      </p:sp>
      <p:pic>
        <p:nvPicPr>
          <p:cNvPr id="6" name="Image 1" descr="preencoded.png">    </p:cNvPr>
          <p:cNvPicPr>
            <a:picLocks noChangeAspect="1"/>
          </p:cNvPicPr>
          <p:nvPr/>
        </p:nvPicPr>
        <p:blipFill>
          <a:blip r:embed="rId2"/>
          <a:stretch>
            <a:fillRect/>
          </a:stretch>
        </p:blipFill>
        <p:spPr>
          <a:xfrm>
            <a:off x="2569964" y="1702475"/>
            <a:ext cx="2919651" cy="1787009"/>
          </a:xfrm>
          <a:prstGeom prst="rect">
            <a:avLst/>
          </a:prstGeom>
        </p:spPr>
      </p:pic>
      <p:sp>
        <p:nvSpPr>
          <p:cNvPr id="7" name="Text 3"/>
          <p:cNvSpPr/>
          <p:nvPr/>
        </p:nvSpPr>
        <p:spPr>
          <a:xfrm>
            <a:off x="2547104" y="3778925"/>
            <a:ext cx="2666286" cy="333137"/>
          </a:xfrm>
          <a:prstGeom prst="rect">
            <a:avLst/>
          </a:prstGeom>
          <a:noFill/>
          <a:ln/>
        </p:spPr>
        <p:txBody>
          <a:bodyPr wrap="none" rtlCol="0" anchor="t"/>
          <a:lstStyle/>
          <a:p>
            <a:pPr algn="l" indent="0" marL="0">
              <a:lnSpc>
                <a:spcPts val="2624"/>
              </a:lnSpc>
              <a:buNone/>
            </a:pPr>
            <a:r>
              <a:rPr lang="en-US" sz="2100" b="1" dirty="0">
                <a:solidFill>
                  <a:srgbClr val="F2B42D"/>
                </a:solidFill>
                <a:latin typeface="Nunito" pitchFamily="34" charset="0"/>
                <a:ea typeface="Nunito" pitchFamily="34" charset="-122"/>
                <a:cs typeface="Nunito" pitchFamily="34" charset="-120"/>
              </a:rPr>
              <a:t>Intelligent Sensors</a:t>
            </a:r>
            <a:endParaRPr lang="en-US" sz="2100" dirty="0"/>
          </a:p>
        </p:txBody>
      </p:sp>
      <p:sp>
        <p:nvSpPr>
          <p:cNvPr id="8" name="Text 4"/>
          <p:cNvSpPr/>
          <p:nvPr/>
        </p:nvSpPr>
        <p:spPr>
          <a:xfrm>
            <a:off x="2547104" y="4239935"/>
            <a:ext cx="2965371" cy="3072170"/>
          </a:xfrm>
          <a:prstGeom prst="rect">
            <a:avLst/>
          </a:prstGeom>
          <a:noFill/>
          <a:ln/>
        </p:spPr>
        <p:txBody>
          <a:bodyPr wrap="square" rtlCol="0" anchor="t"/>
          <a:lstStyle/>
          <a:p>
            <a:pPr algn="l" indent="0" marL="0">
              <a:lnSpc>
                <a:spcPts val="2687"/>
              </a:lnSpc>
              <a:buNone/>
            </a:pPr>
            <a:r>
              <a:rPr lang="en-US" sz="1680" dirty="0">
                <a:solidFill>
                  <a:srgbClr val="FFFFFF"/>
                </a:solidFill>
                <a:latin typeface="PT Sans" pitchFamily="34" charset="0"/>
                <a:ea typeface="PT Sans" pitchFamily="34" charset="-122"/>
                <a:cs typeface="PT Sans" pitchFamily="34" charset="-120"/>
              </a:rPr>
              <a:t>The Smart Dustbin is equipped with advanced sensors that continuously monitor the fill level of the bin. These sensors use cutting-edge technology to precisely detect the amount of waste accumulated, providing real-time data on the bin's capacity.</a:t>
            </a:r>
            <a:endParaRPr lang="en-US" sz="1680" dirty="0"/>
          </a:p>
        </p:txBody>
      </p:sp>
      <p:sp>
        <p:nvSpPr>
          <p:cNvPr id="9" name="Shape 5"/>
          <p:cNvSpPr/>
          <p:nvPr/>
        </p:nvSpPr>
        <p:spPr>
          <a:xfrm>
            <a:off x="5832396" y="1679615"/>
            <a:ext cx="2965490" cy="1832729"/>
          </a:xfrm>
          <a:prstGeom prst="roundRect">
            <a:avLst>
              <a:gd name="adj" fmla="val 20950"/>
            </a:avLst>
          </a:prstGeom>
          <a:noFill/>
          <a:ln w="22860">
            <a:solidFill>
              <a:srgbClr val="D7425E"/>
            </a:solidFill>
            <a:prstDash val="solid"/>
          </a:ln>
        </p:spPr>
      </p:sp>
      <p:pic>
        <p:nvPicPr>
          <p:cNvPr id="10" name="Image 2" descr="preencoded.png">    </p:cNvPr>
          <p:cNvPicPr>
            <a:picLocks noChangeAspect="1"/>
          </p:cNvPicPr>
          <p:nvPr/>
        </p:nvPicPr>
        <p:blipFill>
          <a:blip r:embed="rId3"/>
          <a:stretch>
            <a:fillRect/>
          </a:stretch>
        </p:blipFill>
        <p:spPr>
          <a:xfrm>
            <a:off x="5855256" y="1702475"/>
            <a:ext cx="2919770" cy="1787009"/>
          </a:xfrm>
          <a:prstGeom prst="rect">
            <a:avLst/>
          </a:prstGeom>
        </p:spPr>
      </p:pic>
      <p:sp>
        <p:nvSpPr>
          <p:cNvPr id="11" name="Text 6"/>
          <p:cNvSpPr/>
          <p:nvPr/>
        </p:nvSpPr>
        <p:spPr>
          <a:xfrm>
            <a:off x="5832396" y="3778925"/>
            <a:ext cx="2965490" cy="666274"/>
          </a:xfrm>
          <a:prstGeom prst="rect">
            <a:avLst/>
          </a:prstGeom>
          <a:noFill/>
          <a:ln/>
        </p:spPr>
        <p:txBody>
          <a:bodyPr wrap="square" rtlCol="0" anchor="t"/>
          <a:lstStyle/>
          <a:p>
            <a:pPr algn="l" indent="0" marL="0">
              <a:lnSpc>
                <a:spcPts val="2624"/>
              </a:lnSpc>
              <a:buNone/>
            </a:pPr>
            <a:r>
              <a:rPr lang="en-US" sz="2100" b="1" dirty="0">
                <a:solidFill>
                  <a:srgbClr val="D7425E"/>
                </a:solidFill>
                <a:latin typeface="Nunito" pitchFamily="34" charset="0"/>
                <a:ea typeface="Nunito" pitchFamily="34" charset="-122"/>
                <a:cs typeface="Nunito" pitchFamily="34" charset="-120"/>
              </a:rPr>
              <a:t>Capacity Monitoring System</a:t>
            </a:r>
            <a:endParaRPr lang="en-US" sz="2100" dirty="0"/>
          </a:p>
        </p:txBody>
      </p:sp>
      <p:sp>
        <p:nvSpPr>
          <p:cNvPr id="12" name="Text 7"/>
          <p:cNvSpPr/>
          <p:nvPr/>
        </p:nvSpPr>
        <p:spPr>
          <a:xfrm>
            <a:off x="5832396" y="4573072"/>
            <a:ext cx="2965490" cy="3072170"/>
          </a:xfrm>
          <a:prstGeom prst="rect">
            <a:avLst/>
          </a:prstGeom>
          <a:noFill/>
          <a:ln/>
        </p:spPr>
        <p:txBody>
          <a:bodyPr wrap="square" rtlCol="0" anchor="t"/>
          <a:lstStyle/>
          <a:p>
            <a:pPr algn="l" indent="0" marL="0">
              <a:lnSpc>
                <a:spcPts val="2687"/>
              </a:lnSpc>
              <a:buNone/>
            </a:pPr>
            <a:r>
              <a:rPr lang="en-US" sz="1680" dirty="0">
                <a:solidFill>
                  <a:srgbClr val="FFFFFF"/>
                </a:solidFill>
                <a:latin typeface="PT Sans" pitchFamily="34" charset="0"/>
                <a:ea typeface="PT Sans" pitchFamily="34" charset="-122"/>
                <a:cs typeface="PT Sans" pitchFamily="34" charset="-120"/>
              </a:rPr>
              <a:t>At the core of the Smart Dustbin is a sophisticated capacity monitoring system that tracks the bin's fill level. This system utilizes a combination of weight sensors and volumetric sensors to accurately measure the amount of waste, ensuring efficient waste management.</a:t>
            </a:r>
            <a:endParaRPr lang="en-US" sz="1680" dirty="0"/>
          </a:p>
        </p:txBody>
      </p:sp>
      <p:sp>
        <p:nvSpPr>
          <p:cNvPr id="13" name="Shape 8"/>
          <p:cNvSpPr/>
          <p:nvPr/>
        </p:nvSpPr>
        <p:spPr>
          <a:xfrm>
            <a:off x="9117806" y="1679615"/>
            <a:ext cx="2965490" cy="1832729"/>
          </a:xfrm>
          <a:prstGeom prst="roundRect">
            <a:avLst>
              <a:gd name="adj" fmla="val 20950"/>
            </a:avLst>
          </a:prstGeom>
          <a:noFill/>
          <a:ln w="22860">
            <a:solidFill>
              <a:srgbClr val="DD785E"/>
            </a:solidFill>
            <a:prstDash val="solid"/>
          </a:ln>
        </p:spPr>
      </p:sp>
      <p:pic>
        <p:nvPicPr>
          <p:cNvPr id="14" name="Image 3" descr="preencoded.png">    </p:cNvPr>
          <p:cNvPicPr>
            <a:picLocks noChangeAspect="1"/>
          </p:cNvPicPr>
          <p:nvPr/>
        </p:nvPicPr>
        <p:blipFill>
          <a:blip r:embed="rId4"/>
          <a:stretch>
            <a:fillRect/>
          </a:stretch>
        </p:blipFill>
        <p:spPr>
          <a:xfrm>
            <a:off x="9140666" y="1702475"/>
            <a:ext cx="2919770" cy="1787009"/>
          </a:xfrm>
          <a:prstGeom prst="rect">
            <a:avLst/>
          </a:prstGeom>
        </p:spPr>
      </p:pic>
      <p:sp>
        <p:nvSpPr>
          <p:cNvPr id="15" name="Text 9"/>
          <p:cNvSpPr/>
          <p:nvPr/>
        </p:nvSpPr>
        <p:spPr>
          <a:xfrm>
            <a:off x="9117806" y="3778925"/>
            <a:ext cx="2965490" cy="666274"/>
          </a:xfrm>
          <a:prstGeom prst="rect">
            <a:avLst/>
          </a:prstGeom>
          <a:noFill/>
          <a:ln/>
        </p:spPr>
        <p:txBody>
          <a:bodyPr wrap="square" rtlCol="0" anchor="t"/>
          <a:lstStyle/>
          <a:p>
            <a:pPr algn="l" indent="0" marL="0">
              <a:lnSpc>
                <a:spcPts val="2624"/>
              </a:lnSpc>
              <a:buNone/>
            </a:pPr>
            <a:r>
              <a:rPr lang="en-US" sz="2100" b="1" dirty="0">
                <a:solidFill>
                  <a:srgbClr val="DD785E"/>
                </a:solidFill>
                <a:latin typeface="Nunito" pitchFamily="34" charset="0"/>
                <a:ea typeface="Nunito" pitchFamily="34" charset="-122"/>
                <a:cs typeface="Nunito" pitchFamily="34" charset="-120"/>
              </a:rPr>
              <a:t>User-Friendly Monitoring</a:t>
            </a:r>
            <a:endParaRPr lang="en-US" sz="2100" dirty="0"/>
          </a:p>
        </p:txBody>
      </p:sp>
      <p:sp>
        <p:nvSpPr>
          <p:cNvPr id="16" name="Text 10"/>
          <p:cNvSpPr/>
          <p:nvPr/>
        </p:nvSpPr>
        <p:spPr>
          <a:xfrm>
            <a:off x="9117806" y="4573072"/>
            <a:ext cx="2965490" cy="3072170"/>
          </a:xfrm>
          <a:prstGeom prst="rect">
            <a:avLst/>
          </a:prstGeom>
          <a:noFill/>
          <a:ln/>
        </p:spPr>
        <p:txBody>
          <a:bodyPr wrap="square" rtlCol="0" anchor="t"/>
          <a:lstStyle/>
          <a:p>
            <a:pPr algn="l" indent="0" marL="0">
              <a:lnSpc>
                <a:spcPts val="2687"/>
              </a:lnSpc>
              <a:buNone/>
            </a:pPr>
            <a:r>
              <a:rPr lang="en-US" sz="1680" dirty="0">
                <a:solidFill>
                  <a:srgbClr val="FFFFFF"/>
                </a:solidFill>
                <a:latin typeface="PT Sans" pitchFamily="34" charset="0"/>
                <a:ea typeface="PT Sans" pitchFamily="34" charset="-122"/>
                <a:cs typeface="PT Sans" pitchFamily="34" charset="-120"/>
              </a:rPr>
              <a:t>The Smart Dustbin's capacity monitoring system is seamlessly integrated with a mobile application, allowing users to easily track the fill level of their bin. This empowers users to optimize their waste disposal routines and ensures the bin is emptied at the right time.</a:t>
            </a:r>
            <a:endParaRPr lang="en-US" sz="1680" dirty="0"/>
          </a:p>
        </p:txBody>
      </p:sp>
      <p:pic>
        <p:nvPicPr>
          <p:cNvPr id="17"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029"/>
          </a:xfrm>
          <a:prstGeom prst="rect">
            <a:avLst/>
          </a:prstGeom>
          <a:solidFill>
            <a:srgbClr val="00002E">
              <a:alpha val="75000"/>
            </a:srgbClr>
          </a:solidFill>
          <a:ln/>
        </p:spPr>
      </p:sp>
      <p:sp>
        <p:nvSpPr>
          <p:cNvPr id="4" name="Text 1"/>
          <p:cNvSpPr/>
          <p:nvPr/>
        </p:nvSpPr>
        <p:spPr>
          <a:xfrm>
            <a:off x="2845118" y="549831"/>
            <a:ext cx="8940165" cy="1249680"/>
          </a:xfrm>
          <a:prstGeom prst="rect">
            <a:avLst/>
          </a:prstGeom>
          <a:noFill/>
          <a:ln/>
        </p:spPr>
        <p:txBody>
          <a:bodyPr wrap="square" rtlCol="0" anchor="t"/>
          <a:lstStyle/>
          <a:p>
            <a:pPr indent="0" marL="0">
              <a:lnSpc>
                <a:spcPts val="4921"/>
              </a:lnSpc>
              <a:buNone/>
            </a:pPr>
            <a:r>
              <a:rPr lang="en-US" sz="3937" b="1" dirty="0">
                <a:solidFill>
                  <a:srgbClr val="FFFFFF"/>
                </a:solidFill>
                <a:latin typeface="Nunito" pitchFamily="34" charset="0"/>
                <a:ea typeface="Nunito" pitchFamily="34" charset="-122"/>
                <a:cs typeface="Nunito" pitchFamily="34" charset="-120"/>
              </a:rPr>
              <a:t>How it works (detection of waste levels)</a:t>
            </a:r>
            <a:endParaRPr lang="en-US" sz="3937" dirty="0"/>
          </a:p>
        </p:txBody>
      </p:sp>
      <p:sp>
        <p:nvSpPr>
          <p:cNvPr id="5" name="Shape 2"/>
          <p:cNvSpPr/>
          <p:nvPr/>
        </p:nvSpPr>
        <p:spPr>
          <a:xfrm>
            <a:off x="2845118" y="2199442"/>
            <a:ext cx="1489948" cy="1152287"/>
          </a:xfrm>
          <a:prstGeom prst="roundRect">
            <a:avLst>
              <a:gd name="adj" fmla="val 31239"/>
            </a:avLst>
          </a:prstGeom>
          <a:solidFill>
            <a:srgbClr val="00002E"/>
          </a:solidFill>
          <a:ln w="22860">
            <a:solidFill>
              <a:srgbClr val="FFFFFF"/>
            </a:solidFill>
            <a:prstDash val="solid"/>
          </a:ln>
        </p:spPr>
      </p:sp>
      <p:sp>
        <p:nvSpPr>
          <p:cNvPr id="6" name="Text 3"/>
          <p:cNvSpPr/>
          <p:nvPr/>
        </p:nvSpPr>
        <p:spPr>
          <a:xfrm>
            <a:off x="3067883" y="2575560"/>
            <a:ext cx="150019" cy="400050"/>
          </a:xfrm>
          <a:prstGeom prst="rect">
            <a:avLst/>
          </a:prstGeom>
          <a:noFill/>
          <a:ln/>
        </p:spPr>
        <p:txBody>
          <a:bodyPr wrap="none" rtlCol="0" anchor="t"/>
          <a:lstStyle/>
          <a:p>
            <a:pPr algn="ctr" indent="0" marL="0">
              <a:lnSpc>
                <a:spcPts val="3149"/>
              </a:lnSpc>
              <a:buNone/>
            </a:pPr>
            <a:r>
              <a:rPr lang="en-US" sz="1968" b="1" dirty="0">
                <a:solidFill>
                  <a:srgbClr val="F2B42D"/>
                </a:solidFill>
                <a:latin typeface="Nunito" pitchFamily="34" charset="0"/>
                <a:ea typeface="Nunito" pitchFamily="34" charset="-122"/>
                <a:cs typeface="Nunito" pitchFamily="34" charset="-120"/>
              </a:rPr>
              <a:t>1</a:t>
            </a:r>
            <a:endParaRPr lang="en-US" sz="1968" dirty="0"/>
          </a:p>
        </p:txBody>
      </p:sp>
      <p:sp>
        <p:nvSpPr>
          <p:cNvPr id="7" name="Text 4"/>
          <p:cNvSpPr/>
          <p:nvPr/>
        </p:nvSpPr>
        <p:spPr>
          <a:xfrm>
            <a:off x="4534972" y="2399348"/>
            <a:ext cx="2499717" cy="312539"/>
          </a:xfrm>
          <a:prstGeom prst="rect">
            <a:avLst/>
          </a:prstGeom>
          <a:noFill/>
          <a:ln/>
        </p:spPr>
        <p:txBody>
          <a:bodyPr wrap="none" rtlCol="0" anchor="t"/>
          <a:lstStyle/>
          <a:p>
            <a:pPr algn="l" indent="0" marL="0">
              <a:lnSpc>
                <a:spcPts val="2460"/>
              </a:lnSpc>
              <a:buNone/>
            </a:pPr>
            <a:r>
              <a:rPr lang="en-US" sz="1968" b="1" dirty="0">
                <a:solidFill>
                  <a:srgbClr val="F2B42D"/>
                </a:solidFill>
                <a:latin typeface="Nunito" pitchFamily="34" charset="0"/>
                <a:ea typeface="Nunito" pitchFamily="34" charset="-122"/>
                <a:cs typeface="Nunito" pitchFamily="34" charset="-120"/>
              </a:rPr>
              <a:t>Sensor Detection</a:t>
            </a:r>
            <a:endParaRPr lang="en-US" sz="1968" dirty="0"/>
          </a:p>
        </p:txBody>
      </p:sp>
      <p:sp>
        <p:nvSpPr>
          <p:cNvPr id="8" name="Text 5"/>
          <p:cNvSpPr/>
          <p:nvPr/>
        </p:nvSpPr>
        <p:spPr>
          <a:xfrm>
            <a:off x="4534972" y="2831783"/>
            <a:ext cx="5574030" cy="320040"/>
          </a:xfrm>
          <a:prstGeom prst="rect">
            <a:avLst/>
          </a:prstGeom>
          <a:noFill/>
          <a:ln/>
        </p:spPr>
        <p:txBody>
          <a:bodyPr wrap="none" rtlCol="0" anchor="t"/>
          <a:lstStyle/>
          <a:p>
            <a:pPr algn="l" indent="0" marL="0">
              <a:lnSpc>
                <a:spcPts val="2519"/>
              </a:lnSpc>
              <a:buNone/>
            </a:pPr>
            <a:r>
              <a:rPr lang="en-US" sz="1575" dirty="0">
                <a:solidFill>
                  <a:srgbClr val="FFFFFF"/>
                </a:solidFill>
                <a:latin typeface="PT Sans" pitchFamily="34" charset="0"/>
                <a:ea typeface="PT Sans" pitchFamily="34" charset="-122"/>
                <a:cs typeface="PT Sans" pitchFamily="34" charset="-120"/>
              </a:rPr>
              <a:t>Strategically placed sensors continuously monitor the waste level</a:t>
            </a:r>
            <a:endParaRPr lang="en-US" sz="1575" dirty="0"/>
          </a:p>
        </p:txBody>
      </p:sp>
      <p:sp>
        <p:nvSpPr>
          <p:cNvPr id="9" name="Shape 6"/>
          <p:cNvSpPr/>
          <p:nvPr/>
        </p:nvSpPr>
        <p:spPr>
          <a:xfrm>
            <a:off x="4434959" y="3340685"/>
            <a:ext cx="7250430" cy="12442"/>
          </a:xfrm>
          <a:prstGeom prst="rect">
            <a:avLst/>
          </a:prstGeom>
          <a:solidFill>
            <a:srgbClr val="F2B42D"/>
          </a:solidFill>
          <a:ln/>
        </p:spPr>
      </p:sp>
      <p:sp>
        <p:nvSpPr>
          <p:cNvPr id="10" name="Shape 7"/>
          <p:cNvSpPr/>
          <p:nvPr/>
        </p:nvSpPr>
        <p:spPr>
          <a:xfrm>
            <a:off x="2845118" y="3451622"/>
            <a:ext cx="2980015" cy="1152287"/>
          </a:xfrm>
          <a:prstGeom prst="roundRect">
            <a:avLst>
              <a:gd name="adj" fmla="val 31239"/>
            </a:avLst>
          </a:prstGeom>
          <a:solidFill>
            <a:srgbClr val="00002E"/>
          </a:solidFill>
          <a:ln w="22860">
            <a:solidFill>
              <a:srgbClr val="FFFFFF"/>
            </a:solidFill>
            <a:prstDash val="solid"/>
          </a:ln>
        </p:spPr>
      </p:sp>
      <p:sp>
        <p:nvSpPr>
          <p:cNvPr id="11" name="Text 8"/>
          <p:cNvSpPr/>
          <p:nvPr/>
        </p:nvSpPr>
        <p:spPr>
          <a:xfrm>
            <a:off x="3067883" y="3827740"/>
            <a:ext cx="150019" cy="400050"/>
          </a:xfrm>
          <a:prstGeom prst="rect">
            <a:avLst/>
          </a:prstGeom>
          <a:noFill/>
          <a:ln/>
        </p:spPr>
        <p:txBody>
          <a:bodyPr wrap="none" rtlCol="0" anchor="t"/>
          <a:lstStyle/>
          <a:p>
            <a:pPr algn="ctr" indent="0" marL="0">
              <a:lnSpc>
                <a:spcPts val="3149"/>
              </a:lnSpc>
              <a:buNone/>
            </a:pPr>
            <a:r>
              <a:rPr lang="en-US" sz="1968" b="1" dirty="0">
                <a:solidFill>
                  <a:srgbClr val="D7425E"/>
                </a:solidFill>
                <a:latin typeface="Nunito" pitchFamily="34" charset="0"/>
                <a:ea typeface="Nunito" pitchFamily="34" charset="-122"/>
                <a:cs typeface="Nunito" pitchFamily="34" charset="-120"/>
              </a:rPr>
              <a:t>2</a:t>
            </a:r>
            <a:endParaRPr lang="en-US" sz="1968" dirty="0"/>
          </a:p>
        </p:txBody>
      </p:sp>
      <p:sp>
        <p:nvSpPr>
          <p:cNvPr id="12" name="Text 9"/>
          <p:cNvSpPr/>
          <p:nvPr/>
        </p:nvSpPr>
        <p:spPr>
          <a:xfrm>
            <a:off x="6025039" y="3651528"/>
            <a:ext cx="2499717" cy="312539"/>
          </a:xfrm>
          <a:prstGeom prst="rect">
            <a:avLst/>
          </a:prstGeom>
          <a:noFill/>
          <a:ln/>
        </p:spPr>
        <p:txBody>
          <a:bodyPr wrap="none" rtlCol="0" anchor="t"/>
          <a:lstStyle/>
          <a:p>
            <a:pPr algn="l" indent="0" marL="0">
              <a:lnSpc>
                <a:spcPts val="2460"/>
              </a:lnSpc>
              <a:buNone/>
            </a:pPr>
            <a:r>
              <a:rPr lang="en-US" sz="1968" b="1" dirty="0">
                <a:solidFill>
                  <a:srgbClr val="D7425E"/>
                </a:solidFill>
                <a:latin typeface="Nunito" pitchFamily="34" charset="0"/>
                <a:ea typeface="Nunito" pitchFamily="34" charset="-122"/>
                <a:cs typeface="Nunito" pitchFamily="34" charset="-120"/>
              </a:rPr>
              <a:t>Capacity Tracking</a:t>
            </a:r>
            <a:endParaRPr lang="en-US" sz="1968" dirty="0"/>
          </a:p>
        </p:txBody>
      </p:sp>
      <p:sp>
        <p:nvSpPr>
          <p:cNvPr id="13" name="Text 10"/>
          <p:cNvSpPr/>
          <p:nvPr/>
        </p:nvSpPr>
        <p:spPr>
          <a:xfrm>
            <a:off x="6025039" y="4083963"/>
            <a:ext cx="4822984" cy="320040"/>
          </a:xfrm>
          <a:prstGeom prst="rect">
            <a:avLst/>
          </a:prstGeom>
          <a:noFill/>
          <a:ln/>
        </p:spPr>
        <p:txBody>
          <a:bodyPr wrap="none" rtlCol="0" anchor="t"/>
          <a:lstStyle/>
          <a:p>
            <a:pPr algn="l" indent="0" marL="0">
              <a:lnSpc>
                <a:spcPts val="2519"/>
              </a:lnSpc>
              <a:buNone/>
            </a:pPr>
            <a:r>
              <a:rPr lang="en-US" sz="1575" dirty="0">
                <a:solidFill>
                  <a:srgbClr val="FFFFFF"/>
                </a:solidFill>
                <a:latin typeface="PT Sans" pitchFamily="34" charset="0"/>
                <a:ea typeface="PT Sans" pitchFamily="34" charset="-122"/>
                <a:cs typeface="PT Sans" pitchFamily="34" charset="-120"/>
              </a:rPr>
              <a:t>Sensors detect when the bin is approaching full capacity</a:t>
            </a:r>
            <a:endParaRPr lang="en-US" sz="1575" dirty="0"/>
          </a:p>
        </p:txBody>
      </p:sp>
      <p:sp>
        <p:nvSpPr>
          <p:cNvPr id="14" name="Shape 11"/>
          <p:cNvSpPr/>
          <p:nvPr/>
        </p:nvSpPr>
        <p:spPr>
          <a:xfrm>
            <a:off x="5925026" y="4592866"/>
            <a:ext cx="5760363" cy="12442"/>
          </a:xfrm>
          <a:prstGeom prst="rect">
            <a:avLst/>
          </a:prstGeom>
          <a:solidFill>
            <a:srgbClr val="D7425E"/>
          </a:solidFill>
          <a:ln/>
        </p:spPr>
      </p:sp>
      <p:sp>
        <p:nvSpPr>
          <p:cNvPr id="15" name="Shape 12"/>
          <p:cNvSpPr/>
          <p:nvPr/>
        </p:nvSpPr>
        <p:spPr>
          <a:xfrm>
            <a:off x="2845118" y="4703802"/>
            <a:ext cx="4470083" cy="1472327"/>
          </a:xfrm>
          <a:prstGeom prst="roundRect">
            <a:avLst>
              <a:gd name="adj" fmla="val 24449"/>
            </a:avLst>
          </a:prstGeom>
          <a:solidFill>
            <a:srgbClr val="00002E"/>
          </a:solidFill>
          <a:ln w="22860">
            <a:solidFill>
              <a:srgbClr val="FFFFFF"/>
            </a:solidFill>
            <a:prstDash val="solid"/>
          </a:ln>
        </p:spPr>
      </p:sp>
      <p:sp>
        <p:nvSpPr>
          <p:cNvPr id="16" name="Text 13"/>
          <p:cNvSpPr/>
          <p:nvPr/>
        </p:nvSpPr>
        <p:spPr>
          <a:xfrm>
            <a:off x="3067883" y="5239941"/>
            <a:ext cx="150019" cy="400050"/>
          </a:xfrm>
          <a:prstGeom prst="rect">
            <a:avLst/>
          </a:prstGeom>
          <a:noFill/>
          <a:ln/>
        </p:spPr>
        <p:txBody>
          <a:bodyPr wrap="none" rtlCol="0" anchor="t"/>
          <a:lstStyle/>
          <a:p>
            <a:pPr algn="ctr" indent="0" marL="0">
              <a:lnSpc>
                <a:spcPts val="3149"/>
              </a:lnSpc>
              <a:buNone/>
            </a:pPr>
            <a:r>
              <a:rPr lang="en-US" sz="1968" b="1" dirty="0">
                <a:solidFill>
                  <a:srgbClr val="DD785E"/>
                </a:solidFill>
                <a:latin typeface="Nunito" pitchFamily="34" charset="0"/>
                <a:ea typeface="Nunito" pitchFamily="34" charset="-122"/>
                <a:cs typeface="Nunito" pitchFamily="34" charset="-120"/>
              </a:rPr>
              <a:t>3</a:t>
            </a:r>
            <a:endParaRPr lang="en-US" sz="1968" dirty="0"/>
          </a:p>
        </p:txBody>
      </p:sp>
      <p:sp>
        <p:nvSpPr>
          <p:cNvPr id="17" name="Text 14"/>
          <p:cNvSpPr/>
          <p:nvPr/>
        </p:nvSpPr>
        <p:spPr>
          <a:xfrm>
            <a:off x="7515106" y="4903708"/>
            <a:ext cx="2499717" cy="312539"/>
          </a:xfrm>
          <a:prstGeom prst="rect">
            <a:avLst/>
          </a:prstGeom>
          <a:noFill/>
          <a:ln/>
        </p:spPr>
        <p:txBody>
          <a:bodyPr wrap="none" rtlCol="0" anchor="t"/>
          <a:lstStyle/>
          <a:p>
            <a:pPr algn="l" indent="0" marL="0">
              <a:lnSpc>
                <a:spcPts val="2460"/>
              </a:lnSpc>
              <a:buNone/>
            </a:pPr>
            <a:r>
              <a:rPr lang="en-US" sz="1968" b="1" dirty="0">
                <a:solidFill>
                  <a:srgbClr val="DD785E"/>
                </a:solidFill>
                <a:latin typeface="Nunito" pitchFamily="34" charset="0"/>
                <a:ea typeface="Nunito" pitchFamily="34" charset="-122"/>
                <a:cs typeface="Nunito" pitchFamily="34" charset="-120"/>
              </a:rPr>
              <a:t>Smart Notification</a:t>
            </a:r>
            <a:endParaRPr lang="en-US" sz="1968" dirty="0"/>
          </a:p>
        </p:txBody>
      </p:sp>
      <p:sp>
        <p:nvSpPr>
          <p:cNvPr id="18" name="Text 15"/>
          <p:cNvSpPr/>
          <p:nvPr/>
        </p:nvSpPr>
        <p:spPr>
          <a:xfrm>
            <a:off x="7515106" y="5336143"/>
            <a:ext cx="4070271" cy="640080"/>
          </a:xfrm>
          <a:prstGeom prst="rect">
            <a:avLst/>
          </a:prstGeom>
          <a:noFill/>
          <a:ln/>
        </p:spPr>
        <p:txBody>
          <a:bodyPr wrap="square" rtlCol="0" anchor="t"/>
          <a:lstStyle/>
          <a:p>
            <a:pPr algn="l" indent="0" marL="0">
              <a:lnSpc>
                <a:spcPts val="2519"/>
              </a:lnSpc>
              <a:buNone/>
            </a:pPr>
            <a:r>
              <a:rPr lang="en-US" sz="1575" dirty="0">
                <a:solidFill>
                  <a:srgbClr val="FFFFFF"/>
                </a:solidFill>
                <a:latin typeface="PT Sans" pitchFamily="34" charset="0"/>
                <a:ea typeface="PT Sans" pitchFamily="34" charset="-122"/>
                <a:cs typeface="PT Sans" pitchFamily="34" charset="-120"/>
              </a:rPr>
              <a:t>Users are alerted when the bin needs to be emptied</a:t>
            </a:r>
            <a:endParaRPr lang="en-US" sz="1575" dirty="0"/>
          </a:p>
        </p:txBody>
      </p:sp>
      <p:sp>
        <p:nvSpPr>
          <p:cNvPr id="19" name="Text 16"/>
          <p:cNvSpPr/>
          <p:nvPr/>
        </p:nvSpPr>
        <p:spPr>
          <a:xfrm>
            <a:off x="2845118" y="6401038"/>
            <a:ext cx="8940165" cy="1280160"/>
          </a:xfrm>
          <a:prstGeom prst="rect">
            <a:avLst/>
          </a:prstGeom>
          <a:noFill/>
          <a:ln/>
        </p:spPr>
        <p:txBody>
          <a:bodyPr wrap="square" rtlCol="0" anchor="t"/>
          <a:lstStyle/>
          <a:p>
            <a:pPr indent="0" marL="0">
              <a:lnSpc>
                <a:spcPts val="2519"/>
              </a:lnSpc>
              <a:buNone/>
            </a:pPr>
            <a:r>
              <a:rPr lang="en-US" sz="1575" dirty="0">
                <a:solidFill>
                  <a:srgbClr val="FFFFFF"/>
                </a:solidFill>
                <a:latin typeface="PT Sans" pitchFamily="34" charset="0"/>
                <a:ea typeface="PT Sans" pitchFamily="34" charset="-122"/>
                <a:cs typeface="PT Sans" pitchFamily="34" charset="-120"/>
              </a:rPr>
              <a:t>The smart dustbin utilizes an advanced sensor system to continuously monitor the waste levels inside the bin. As the bin starts to fill up, the sensors detect the increasing volume and trigger notifications to alert the user when the bin is approaching full capacity. This allows for proactive waste management and ensures the bin is emptied in a timely manner, preventing overflow and improving efficiency.</a:t>
            </a:r>
            <a:endParaRPr lang="en-US" sz="1575" dirty="0"/>
          </a:p>
        </p:txBody>
      </p:sp>
      <p:pic>
        <p:nvPicPr>
          <p:cNvPr id="2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2348389" y="1176933"/>
            <a:ext cx="9933503" cy="1388745"/>
          </a:xfrm>
          <a:prstGeom prst="rect">
            <a:avLst/>
          </a:prstGeom>
          <a:noFill/>
          <a:ln/>
        </p:spPr>
        <p:txBody>
          <a:bodyPr wrap="squar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Visual representation of how the capacity monitoring system works</a:t>
            </a:r>
            <a:endParaRPr lang="en-US" sz="4374" dirty="0"/>
          </a:p>
        </p:txBody>
      </p:sp>
      <p:sp>
        <p:nvSpPr>
          <p:cNvPr id="5" name="Text 2"/>
          <p:cNvSpPr/>
          <p:nvPr/>
        </p:nvSpPr>
        <p:spPr>
          <a:xfrm>
            <a:off x="2348389" y="3098840"/>
            <a:ext cx="4695706" cy="1777008"/>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The smart dustbin's capacity monitoring system utilizes a series of sensors strategically placed throughout the bin. These sensors continuously track the fill level, detecting when the waste reaches certain thresholds.</a:t>
            </a:r>
            <a:endParaRPr lang="en-US" sz="1750" dirty="0"/>
          </a:p>
        </p:txBody>
      </p:sp>
      <p:sp>
        <p:nvSpPr>
          <p:cNvPr id="6" name="Text 3"/>
          <p:cNvSpPr/>
          <p:nvPr/>
        </p:nvSpPr>
        <p:spPr>
          <a:xfrm>
            <a:off x="2348389" y="5075753"/>
            <a:ext cx="4695706" cy="1777008"/>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As the bin fills up, the sensors relay real-time data to a connected mobile app or web interface. This allows users to easily monitor the dustbin's capacity and receive alerts when it's time to empty it.</a:t>
            </a:r>
            <a:endParaRPr lang="en-US" sz="1750" dirty="0"/>
          </a:p>
        </p:txBody>
      </p:sp>
      <p:pic>
        <p:nvPicPr>
          <p:cNvPr id="7" name="Image 1" descr="preencoded.png">    </p:cNvPr>
          <p:cNvPicPr>
            <a:picLocks noChangeAspect="1"/>
          </p:cNvPicPr>
          <p:nvPr/>
        </p:nvPicPr>
        <p:blipFill>
          <a:blip r:embed="rId2"/>
          <a:stretch>
            <a:fillRect/>
          </a:stretch>
        </p:blipFill>
        <p:spPr>
          <a:xfrm>
            <a:off x="7593687" y="3148846"/>
            <a:ext cx="4695706" cy="3212783"/>
          </a:xfrm>
          <a:prstGeom prst="rect">
            <a:avLst/>
          </a:prstGeom>
        </p:spPr>
      </p:pic>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2348389" y="3554254"/>
            <a:ext cx="9584531" cy="555427"/>
          </a:xfrm>
          <a:prstGeom prst="rect">
            <a:avLst/>
          </a:prstGeom>
          <a:noFill/>
          <a:ln/>
        </p:spPr>
        <p:txBody>
          <a:bodyPr wrap="none" rtlCol="0" anchor="t"/>
          <a:lstStyle/>
          <a:p>
            <a:pPr indent="0" marL="0">
              <a:lnSpc>
                <a:spcPts val="4374"/>
              </a:lnSpc>
              <a:buNone/>
            </a:pPr>
            <a:r>
              <a:rPr lang="en-US" sz="3499" b="1" dirty="0">
                <a:solidFill>
                  <a:srgbClr val="FFFFFF"/>
                </a:solidFill>
                <a:latin typeface="Nunito" pitchFamily="34" charset="0"/>
                <a:ea typeface="Nunito" pitchFamily="34" charset="-122"/>
                <a:cs typeface="Nunito" pitchFamily="34" charset="-120"/>
              </a:rPr>
              <a:t>Explanation of how users can track the fill level</a:t>
            </a:r>
            <a:endParaRPr lang="en-US" sz="3499" dirty="0"/>
          </a:p>
        </p:txBody>
      </p:sp>
      <p:sp>
        <p:nvSpPr>
          <p:cNvPr id="6" name="Text 2"/>
          <p:cNvSpPr/>
          <p:nvPr/>
        </p:nvSpPr>
        <p:spPr>
          <a:xfrm>
            <a:off x="2348389" y="4359593"/>
            <a:ext cx="9933503" cy="1421606"/>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The Smart Dustbin's capacity monitoring system provides real-time updates on the fill level through a user-friendly mobile app. Users can access a visual representation of the dustbin's status, with a clear indicator showing the current percentage of capacity filled. This allows them to easily monitor the dustbin's usage and plan their waste disposal accordingly.</a:t>
            </a:r>
            <a:endParaRPr lang="en-US" sz="1750" dirty="0"/>
          </a:p>
        </p:txBody>
      </p:sp>
      <p:sp>
        <p:nvSpPr>
          <p:cNvPr id="7" name="Text 3"/>
          <p:cNvSpPr/>
          <p:nvPr/>
        </p:nvSpPr>
        <p:spPr>
          <a:xfrm>
            <a:off x="2348389" y="6031111"/>
            <a:ext cx="9933503" cy="1421606"/>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Additionally, the app can send notifications to users when the dustbin is nearing capacity, enabling them to schedule timely emptying or collection. This streamlined tracking of fill levels helps optimize waste management, ensuring the dustbin is emptied efficiently and reducing the risk of overflow or unsanitary conditions.</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2E">
              <a:alpha val="80000"/>
            </a:srgbClr>
          </a:solidFill>
          <a:ln/>
        </p:spPr>
      </p:sp>
      <p:sp>
        <p:nvSpPr>
          <p:cNvPr id="6" name="Text 2"/>
          <p:cNvSpPr/>
          <p:nvPr/>
        </p:nvSpPr>
        <p:spPr>
          <a:xfrm>
            <a:off x="2348389" y="1111568"/>
            <a:ext cx="6577370" cy="694373"/>
          </a:xfrm>
          <a:prstGeom prst="rect">
            <a:avLst/>
          </a:prstGeom>
          <a:noFill/>
          <a:ln/>
        </p:spPr>
        <p:txBody>
          <a:bodyPr wrap="non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Benefits of Smart Dustbin</a:t>
            </a:r>
            <a:endParaRPr lang="en-US" sz="4374" dirty="0"/>
          </a:p>
        </p:txBody>
      </p:sp>
      <p:sp>
        <p:nvSpPr>
          <p:cNvPr id="7" name="Shape 3"/>
          <p:cNvSpPr/>
          <p:nvPr/>
        </p:nvSpPr>
        <p:spPr>
          <a:xfrm>
            <a:off x="2348389" y="2312789"/>
            <a:ext cx="499943" cy="499943"/>
          </a:xfrm>
          <a:prstGeom prst="roundRect">
            <a:avLst>
              <a:gd name="adj" fmla="val 80001"/>
            </a:avLst>
          </a:prstGeom>
          <a:solidFill>
            <a:srgbClr val="00002E"/>
          </a:solidFill>
          <a:ln w="22860">
            <a:solidFill>
              <a:srgbClr val="FFFFFF"/>
            </a:solidFill>
            <a:prstDash val="solid"/>
          </a:ln>
        </p:spPr>
      </p:sp>
      <p:sp>
        <p:nvSpPr>
          <p:cNvPr id="8" name="Text 4"/>
          <p:cNvSpPr/>
          <p:nvPr/>
        </p:nvSpPr>
        <p:spPr>
          <a:xfrm>
            <a:off x="2498288" y="2354461"/>
            <a:ext cx="200025" cy="416481"/>
          </a:xfrm>
          <a:prstGeom prst="rect">
            <a:avLst/>
          </a:prstGeom>
          <a:noFill/>
          <a:ln/>
        </p:spPr>
        <p:txBody>
          <a:bodyPr wrap="none" rtlCol="0" anchor="t"/>
          <a:lstStyle/>
          <a:p>
            <a:pPr algn="ctr" indent="0" marL="0">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9" name="Text 5"/>
          <p:cNvSpPr/>
          <p:nvPr/>
        </p:nvSpPr>
        <p:spPr>
          <a:xfrm>
            <a:off x="3070503" y="2389108"/>
            <a:ext cx="2440900" cy="1041559"/>
          </a:xfrm>
          <a:prstGeom prst="rect">
            <a:avLst/>
          </a:prstGeom>
          <a:noFill/>
          <a:ln/>
        </p:spPr>
        <p:txBody>
          <a:bodyPr wrap="square" rtlCol="0" anchor="t"/>
          <a:lstStyle/>
          <a:p>
            <a:pPr indent="0" marL="0">
              <a:lnSpc>
                <a:spcPts val="2734"/>
              </a:lnSpc>
              <a:buNone/>
            </a:pPr>
            <a:r>
              <a:rPr lang="en-US" sz="2187" b="1" dirty="0">
                <a:solidFill>
                  <a:srgbClr val="F2B42D"/>
                </a:solidFill>
                <a:latin typeface="Nunito" pitchFamily="34" charset="0"/>
                <a:ea typeface="Nunito" pitchFamily="34" charset="-122"/>
                <a:cs typeface="Nunito" pitchFamily="34" charset="-120"/>
              </a:rPr>
              <a:t>Improved Waste Management Efficiency</a:t>
            </a:r>
            <a:endParaRPr lang="en-US" sz="2187" dirty="0"/>
          </a:p>
        </p:txBody>
      </p:sp>
      <p:sp>
        <p:nvSpPr>
          <p:cNvPr id="10" name="Text 6"/>
          <p:cNvSpPr/>
          <p:nvPr/>
        </p:nvSpPr>
        <p:spPr>
          <a:xfrm>
            <a:off x="3070503" y="3563898"/>
            <a:ext cx="2440900" cy="3554016"/>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The smart dustbin's capacity monitoring system helps optimize waste collection routes and schedules, leading to more efficient and cost-effective waste management for municipalities and businesses.</a:t>
            </a:r>
            <a:endParaRPr lang="en-US" sz="1750" dirty="0"/>
          </a:p>
        </p:txBody>
      </p:sp>
      <p:sp>
        <p:nvSpPr>
          <p:cNvPr id="11" name="Shape 7"/>
          <p:cNvSpPr/>
          <p:nvPr/>
        </p:nvSpPr>
        <p:spPr>
          <a:xfrm>
            <a:off x="5733574" y="2312789"/>
            <a:ext cx="499943" cy="499943"/>
          </a:xfrm>
          <a:prstGeom prst="roundRect">
            <a:avLst>
              <a:gd name="adj" fmla="val 80001"/>
            </a:avLst>
          </a:prstGeom>
          <a:solidFill>
            <a:srgbClr val="00002E"/>
          </a:solidFill>
          <a:ln w="22860">
            <a:solidFill>
              <a:srgbClr val="FFFFFF"/>
            </a:solidFill>
            <a:prstDash val="solid"/>
          </a:ln>
        </p:spPr>
      </p:sp>
      <p:sp>
        <p:nvSpPr>
          <p:cNvPr id="12" name="Text 8"/>
          <p:cNvSpPr/>
          <p:nvPr/>
        </p:nvSpPr>
        <p:spPr>
          <a:xfrm>
            <a:off x="5883473" y="2354461"/>
            <a:ext cx="200025" cy="416481"/>
          </a:xfrm>
          <a:prstGeom prst="rect">
            <a:avLst/>
          </a:prstGeom>
          <a:noFill/>
          <a:ln/>
        </p:spPr>
        <p:txBody>
          <a:bodyPr wrap="none" rtlCol="0" anchor="t"/>
          <a:lstStyle/>
          <a:p>
            <a:pPr algn="ctr" indent="0" marL="0">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13" name="Text 9"/>
          <p:cNvSpPr/>
          <p:nvPr/>
        </p:nvSpPr>
        <p:spPr>
          <a:xfrm>
            <a:off x="6455688" y="2389108"/>
            <a:ext cx="2440900" cy="1041559"/>
          </a:xfrm>
          <a:prstGeom prst="rect">
            <a:avLst/>
          </a:prstGeom>
          <a:noFill/>
          <a:ln/>
        </p:spPr>
        <p:txBody>
          <a:bodyPr wrap="square" rtlCol="0" anchor="t"/>
          <a:lstStyle/>
          <a:p>
            <a:pPr indent="0" marL="0">
              <a:lnSpc>
                <a:spcPts val="2734"/>
              </a:lnSpc>
              <a:buNone/>
            </a:pPr>
            <a:r>
              <a:rPr lang="en-US" sz="2187" b="1" dirty="0">
                <a:solidFill>
                  <a:srgbClr val="D7425E"/>
                </a:solidFill>
                <a:latin typeface="Nunito" pitchFamily="34" charset="0"/>
                <a:ea typeface="Nunito" pitchFamily="34" charset="-122"/>
                <a:cs typeface="Nunito" pitchFamily="34" charset="-120"/>
              </a:rPr>
              <a:t>Reduced Environmental Impact</a:t>
            </a:r>
            <a:endParaRPr lang="en-US" sz="2187" dirty="0"/>
          </a:p>
        </p:txBody>
      </p:sp>
      <p:sp>
        <p:nvSpPr>
          <p:cNvPr id="14" name="Text 10"/>
          <p:cNvSpPr/>
          <p:nvPr/>
        </p:nvSpPr>
        <p:spPr>
          <a:xfrm>
            <a:off x="6455688" y="3563898"/>
            <a:ext cx="2440900" cy="3198614"/>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By tracking fill levels and enabling timely waste collection, the smart dustbin helps reduce the number of unnecessary truck trips, lowering greenhouse gas emissions and fossil fuel consumption.</a:t>
            </a:r>
            <a:endParaRPr lang="en-US" sz="1750" dirty="0"/>
          </a:p>
        </p:txBody>
      </p:sp>
      <p:sp>
        <p:nvSpPr>
          <p:cNvPr id="15" name="Shape 11"/>
          <p:cNvSpPr/>
          <p:nvPr/>
        </p:nvSpPr>
        <p:spPr>
          <a:xfrm>
            <a:off x="9118759" y="2312789"/>
            <a:ext cx="499943" cy="499943"/>
          </a:xfrm>
          <a:prstGeom prst="roundRect">
            <a:avLst>
              <a:gd name="adj" fmla="val 80001"/>
            </a:avLst>
          </a:prstGeom>
          <a:solidFill>
            <a:srgbClr val="00002E"/>
          </a:solidFill>
          <a:ln w="22860">
            <a:solidFill>
              <a:srgbClr val="FFFFFF"/>
            </a:solidFill>
            <a:prstDash val="solid"/>
          </a:ln>
        </p:spPr>
      </p:sp>
      <p:sp>
        <p:nvSpPr>
          <p:cNvPr id="16" name="Text 12"/>
          <p:cNvSpPr/>
          <p:nvPr/>
        </p:nvSpPr>
        <p:spPr>
          <a:xfrm>
            <a:off x="9268658" y="2354461"/>
            <a:ext cx="200025" cy="416481"/>
          </a:xfrm>
          <a:prstGeom prst="rect">
            <a:avLst/>
          </a:prstGeom>
          <a:noFill/>
          <a:ln/>
        </p:spPr>
        <p:txBody>
          <a:bodyPr wrap="none" rtlCol="0" anchor="t"/>
          <a:lstStyle/>
          <a:p>
            <a:pPr algn="ctr" indent="0" marL="0">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17" name="Text 13"/>
          <p:cNvSpPr/>
          <p:nvPr/>
        </p:nvSpPr>
        <p:spPr>
          <a:xfrm>
            <a:off x="9840873" y="2389108"/>
            <a:ext cx="2440900" cy="694373"/>
          </a:xfrm>
          <a:prstGeom prst="rect">
            <a:avLst/>
          </a:prstGeom>
          <a:noFill/>
          <a:ln/>
        </p:spPr>
        <p:txBody>
          <a:bodyPr wrap="square" rtlCol="0" anchor="t"/>
          <a:lstStyle/>
          <a:p>
            <a:pPr indent="0" marL="0">
              <a:lnSpc>
                <a:spcPts val="2734"/>
              </a:lnSpc>
              <a:buNone/>
            </a:pPr>
            <a:r>
              <a:rPr lang="en-US" sz="2187" b="1" dirty="0">
                <a:solidFill>
                  <a:srgbClr val="DD785E"/>
                </a:solidFill>
                <a:latin typeface="Nunito" pitchFamily="34" charset="0"/>
                <a:ea typeface="Nunito" pitchFamily="34" charset="-122"/>
                <a:cs typeface="Nunito" pitchFamily="34" charset="-120"/>
              </a:rPr>
              <a:t>Enhanced User Experience</a:t>
            </a:r>
            <a:endParaRPr lang="en-US" sz="2187" dirty="0"/>
          </a:p>
        </p:txBody>
      </p:sp>
      <p:sp>
        <p:nvSpPr>
          <p:cNvPr id="18" name="Text 14"/>
          <p:cNvSpPr/>
          <p:nvPr/>
        </p:nvSpPr>
        <p:spPr>
          <a:xfrm>
            <a:off x="9840873" y="3216712"/>
            <a:ext cx="2440900" cy="3554016"/>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The real-time fill level notifications empower users to better plan their waste disposal, reducing the likelihood of overflowing bins and creating a more convenient and hygienic waste management experience.</a:t>
            </a:r>
            <a:endParaRPr lang="en-US" sz="1750"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2348389" y="3576280"/>
            <a:ext cx="9933503" cy="1388745"/>
          </a:xfrm>
          <a:prstGeom prst="rect">
            <a:avLst/>
          </a:prstGeom>
          <a:noFill/>
          <a:ln/>
        </p:spPr>
        <p:txBody>
          <a:bodyPr wrap="square" rtlCol="0" anchor="t"/>
          <a:lstStyle/>
          <a:p>
            <a:pPr indent="0" marL="0">
              <a:lnSpc>
                <a:spcPts val="5468"/>
              </a:lnSpc>
              <a:buNone/>
            </a:pPr>
            <a:r>
              <a:rPr lang="en-US" sz="4374" b="1" dirty="0">
                <a:solidFill>
                  <a:srgbClr val="FFFFFF"/>
                </a:solidFill>
                <a:latin typeface="Nunito" pitchFamily="34" charset="0"/>
                <a:ea typeface="Nunito" pitchFamily="34" charset="-122"/>
                <a:cs typeface="Nunito" pitchFamily="34" charset="-120"/>
              </a:rPr>
              <a:t>Improved Waste Management Efficiency</a:t>
            </a:r>
            <a:endParaRPr lang="en-US" sz="4374" dirty="0"/>
          </a:p>
        </p:txBody>
      </p:sp>
      <p:sp>
        <p:nvSpPr>
          <p:cNvPr id="6" name="Text 2"/>
          <p:cNvSpPr/>
          <p:nvPr/>
        </p:nvSpPr>
        <p:spPr>
          <a:xfrm>
            <a:off x="2348389" y="5298281"/>
            <a:ext cx="9933503" cy="2132409"/>
          </a:xfrm>
          <a:prstGeom prst="rect">
            <a:avLst/>
          </a:prstGeom>
          <a:noFill/>
          <a:ln/>
        </p:spPr>
        <p:txBody>
          <a:bodyPr wrap="square" rtlCol="0" anchor="t"/>
          <a:lstStyle/>
          <a:p>
            <a:pPr indent="0" marL="0">
              <a:lnSpc>
                <a:spcPts val="2799"/>
              </a:lnSpc>
              <a:buNone/>
            </a:pPr>
            <a:r>
              <a:rPr lang="en-US" sz="1750" dirty="0">
                <a:solidFill>
                  <a:srgbClr val="FFFFFF"/>
                </a:solidFill>
                <a:latin typeface="PT Sans" pitchFamily="34" charset="0"/>
                <a:ea typeface="PT Sans" pitchFamily="34" charset="-122"/>
                <a:cs typeface="PT Sans" pitchFamily="34" charset="-120"/>
              </a:rPr>
              <a:t>The integration of the Smart Dustbin's capacity monitoring system can significantly improve the efficiency of waste management. By continuously tracking the fill level of each dustbin, municipalities and waste management providers can optimize their collection routes and schedules. This real-time data allows them to dispatch collection trucks only when necessary, reducing unnecessary trips and fuel consumption. As a result, the overall efficiency of the waste collection process is enhanced, leading to cost savings and reduced environmental impact.</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2024-05-18T15:49:54Z</dcterms:created>
  <dcterms:modified xsi:type="dcterms:W3CDTF">2024-05-18T15:49:54Z</dcterms:modified>
</cp:coreProperties>
</file>